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247CC-3E19-B5C8-574D-1478B69403A0}" v="778" dt="2025-11-04T14:14:33.900"/>
    <p1510:client id="{27487C47-6D72-5260-FD13-BAA718DA5FED}" v="575" dt="2025-11-05T13:39:10.392"/>
    <p1510:client id="{62F3F9B2-1652-6959-C199-D3ACE947781B}" v="15" dt="2025-11-04T13:50:30.897"/>
    <p1510:client id="{7E19C5C5-C2EF-E45F-28A8-F5A4E2261745}" v="8" dt="2025-11-04T15:08:44.745"/>
    <p1510:client id="{8CB10DEC-4E01-5EFF-4C65-45C532301F30}" v="2" dt="2025-11-04T13:54:29.070"/>
    <p1510:client id="{995A73C9-A794-7C32-9126-8DDED6DD4998}" v="402" dt="2025-11-04T14:05:48.424"/>
    <p1510:client id="{C0F73DD2-4AF3-D570-8334-F0094BB6C0D2}" v="162" dt="2025-11-04T14:23:25.250"/>
    <p1510:client id="{C80980B2-4FAE-D85A-422B-5FC85A49C3EF}" v="4" dt="2025-11-04T15:14:52.551"/>
    <p1510:client id="{F87DCC78-737F-B138-D65D-4BF4456F1EB3}" v="12" dt="2025-11-04T13:51:59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100" d="100"/>
          <a:sy n="100" d="100"/>
        </p:scale>
        <p:origin x="27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098E7-955B-4BB7-B286-E1C0DE81538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74B22-3729-4485-946D-5D3CAD8B6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5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0846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9436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709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0839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23349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9840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81682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9989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126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0137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634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9764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2077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944" y="351045"/>
            <a:ext cx="10387712" cy="10241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28630-648F-4984-8C38-82429D3CD19F}"/>
              </a:ext>
            </a:extLst>
          </p:cNvPr>
          <p:cNvSpPr txBox="1"/>
          <p:nvPr userDrawn="1"/>
        </p:nvSpPr>
        <p:spPr>
          <a:xfrm>
            <a:off x="3346704" y="5998464"/>
            <a:ext cx="858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Luke Sprecher &amp; Gavin Waibel</a:t>
            </a:r>
          </a:p>
        </p:txBody>
      </p:sp>
    </p:spTree>
    <p:extLst>
      <p:ext uri="{BB962C8B-B14F-4D97-AF65-F5344CB8AC3E}">
        <p14:creationId xmlns:p14="http://schemas.microsoft.com/office/powerpoint/2010/main" val="324094988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032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184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9549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E79D27-4FC5-4B64-BCBB-F1589F333FF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C961A6-9513-4EB9-8BFC-A77C7A704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9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wipe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cherlund.blogspot.com/2020/03/pioneering-deep-learning-in-cyber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areeronestop.org/Toolkit/Training/find-certifications.aspx?keyword=Software%20Developers,%20Systems%20Software&amp;ajax=0&amp;direct=0&amp;currentpage=1&amp;demandfilter=In~B~Demand&amp;orgfilter=EC~B~Council&amp;Typfillall=y&amp;Orgfillall=y&amp;sortcolumns=TYPEORDER&amp;sortdirections=ASC&amp;Indfillall=y&amp;certid=9224-A" TargetMode="External"/><Relationship Id="rId5" Type="http://schemas.openxmlformats.org/officeDocument/2006/relationships/hyperlink" Target="http://Ihttps:/www.indeed.com/career-advice/finding-a-job/how-to-become-ethical-hacker" TargetMode="External"/><Relationship Id="rId4" Type="http://schemas.openxmlformats.org/officeDocument/2006/relationships/hyperlink" Target="https://www.bls.gov/careeroutlook/2018/interview/cybersecurity-consultant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D6C88-2661-4FE2-A4A4-024881E34E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Guide to Ethical Hackers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F7D68-97DE-4957-9186-568DFA64B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Luke Sprecher</a:t>
            </a:r>
            <a:r>
              <a:rPr lang="en-US"/>
              <a:t> and Gavin Waibel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2874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server&#10;&#10;&#10;">
            <a:extLst>
              <a:ext uri="{FF2B5EF4-FFF2-40B4-BE49-F238E27FC236}">
                <a16:creationId xmlns:a16="http://schemas.microsoft.com/office/drawing/2014/main" id="{6358D94B-5871-C830-F258-CA76526CE4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7919" r="28855"/>
          <a:stretch>
            <a:fillRect/>
          </a:stretch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64DFE2-6AF4-4510-82EB-ADBFE24D5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83" y="114300"/>
            <a:ext cx="6295642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Tasks/Responsibilities of an Ethical Hacker: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B2A47C7-02F9-99C5-D641-672ACD164E96}"/>
              </a:ext>
            </a:extLst>
          </p:cNvPr>
          <p:cNvSpPr txBox="1"/>
          <p:nvPr/>
        </p:nvSpPr>
        <p:spPr>
          <a:xfrm>
            <a:off x="903317" y="1433512"/>
            <a:ext cx="5260680" cy="3124201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Simulate cyberattacks and exploit vulnerabilities in a system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Suggest ways to improve security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Report any findings to the contractor</a:t>
            </a:r>
          </a:p>
        </p:txBody>
      </p:sp>
    </p:spTree>
    <p:extLst>
      <p:ext uri="{BB962C8B-B14F-4D97-AF65-F5344CB8AC3E}">
        <p14:creationId xmlns:p14="http://schemas.microsoft.com/office/powerpoint/2010/main" val="207147158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sitting at a desk with a computer&#10;">
            <a:extLst>
              <a:ext uri="{FF2B5EF4-FFF2-40B4-BE49-F238E27FC236}">
                <a16:creationId xmlns:a16="http://schemas.microsoft.com/office/drawing/2014/main" id="{82670A59-C7C5-0D1B-76ED-17F9FADA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12" r="19710" b="-1"/>
          <a:stretch>
            <a:fillRect/>
          </a:stretch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EB9816-FD9F-2164-1A73-B359023A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Required Education and Skills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CD303-53F7-81EA-18DF-6D35C37F3CEB}"/>
              </a:ext>
            </a:extLst>
          </p:cNvPr>
          <p:cNvSpPr txBox="1"/>
          <p:nvPr/>
        </p:nvSpPr>
        <p:spPr>
          <a:xfrm>
            <a:off x="559192" y="2267536"/>
            <a:ext cx="5260680" cy="43957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Required Education: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A CEH (Certified Ethical Hacker) or other related certifications is the minimum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Bachelor's Degree is recommended, but not required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200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dirty="0"/>
              <a:t>Needed Hard / Soft Skills: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Strong understanding of networking, OS, programming, and penetration  tools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dirty="0"/>
              <a:t>Communication, problem solving, critical thinking, and efficiency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735058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3CE45-03D9-2A39-2D32-32319A0D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959" y="2990147"/>
            <a:ext cx="3461281" cy="8735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Salary</a:t>
            </a:r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EF30DEB-DDD7-4B3C-B05F-FC9D881E0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594130"/>
              </p:ext>
            </p:extLst>
          </p:nvPr>
        </p:nvGraphicFramePr>
        <p:xfrm>
          <a:off x="977549" y="1120402"/>
          <a:ext cx="6375216" cy="4347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855">
                  <a:extLst>
                    <a:ext uri="{9D8B030D-6E8A-4147-A177-3AD203B41FA5}">
                      <a16:colId xmlns:a16="http://schemas.microsoft.com/office/drawing/2014/main" val="3631668276"/>
                    </a:ext>
                  </a:extLst>
                </a:gridCol>
                <a:gridCol w="2089896">
                  <a:extLst>
                    <a:ext uri="{9D8B030D-6E8A-4147-A177-3AD203B41FA5}">
                      <a16:colId xmlns:a16="http://schemas.microsoft.com/office/drawing/2014/main" val="192635063"/>
                    </a:ext>
                  </a:extLst>
                </a:gridCol>
                <a:gridCol w="1904465">
                  <a:extLst>
                    <a:ext uri="{9D8B030D-6E8A-4147-A177-3AD203B41FA5}">
                      <a16:colId xmlns:a16="http://schemas.microsoft.com/office/drawing/2014/main" val="2461688979"/>
                    </a:ext>
                  </a:extLst>
                </a:gridCol>
              </a:tblGrid>
              <a:tr h="1992499">
                <a:tc>
                  <a:txBody>
                    <a:bodyPr/>
                    <a:lstStyle/>
                    <a:p>
                      <a:pPr algn="ctr"/>
                      <a:endParaRPr lang="en-US" sz="2900" dirty="0"/>
                    </a:p>
                    <a:p>
                      <a:pPr algn="ctr"/>
                      <a:endParaRPr lang="en-US" sz="2900" dirty="0"/>
                    </a:p>
                    <a:p>
                      <a:pPr algn="ctr"/>
                      <a:r>
                        <a:rPr lang="en-US" sz="2900" dirty="0"/>
                        <a:t>Entry Level Salary</a:t>
                      </a:r>
                    </a:p>
                  </a:txBody>
                  <a:tcPr marL="145283" marR="145283" marT="72642" marB="72642"/>
                </a:tc>
                <a:tc>
                  <a:txBody>
                    <a:bodyPr/>
                    <a:lstStyle/>
                    <a:p>
                      <a:endParaRPr lang="en-US" sz="2900"/>
                    </a:p>
                    <a:p>
                      <a:pPr algn="ctr"/>
                      <a:endParaRPr lang="en-US" sz="2900"/>
                    </a:p>
                    <a:p>
                      <a:pPr algn="ctr"/>
                      <a:r>
                        <a:rPr lang="en-US" sz="2900"/>
                        <a:t>Mid-Career Salary</a:t>
                      </a:r>
                    </a:p>
                  </a:txBody>
                  <a:tcPr marL="145283" marR="145283" marT="72642" marB="7264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  <a:p>
                      <a:endParaRPr lang="en-US" sz="2900" dirty="0"/>
                    </a:p>
                    <a:p>
                      <a:pPr algn="ctr"/>
                      <a:r>
                        <a:rPr lang="en-US" sz="2900" dirty="0"/>
                        <a:t>Senior-Level Salary</a:t>
                      </a:r>
                    </a:p>
                  </a:txBody>
                  <a:tcPr marL="145283" marR="145283" marT="72642" marB="72642"/>
                </a:tc>
                <a:extLst>
                  <a:ext uri="{0D108BD9-81ED-4DB2-BD59-A6C34878D82A}">
                    <a16:rowId xmlns:a16="http://schemas.microsoft.com/office/drawing/2014/main" val="3997503317"/>
                  </a:ext>
                </a:extLst>
              </a:tr>
              <a:tr h="1992499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+mn-lt"/>
                        <a:cs typeface="+mn-cs"/>
                      </a:endParaRPr>
                    </a:p>
                    <a:p>
                      <a:pPr algn="ctr"/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$39,000 - $78,000</a:t>
                      </a:r>
                    </a:p>
                  </a:txBody>
                  <a:tcPr marL="145283" marR="145283" marT="72642" marB="72642"/>
                </a:tc>
                <a:tc>
                  <a:txBody>
                    <a:bodyPr/>
                    <a:lstStyle/>
                    <a:p>
                      <a:endParaRPr lang="en-US" sz="2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$90,000 - $130,000</a:t>
                      </a:r>
                    </a:p>
                    <a:p>
                      <a:endParaRPr lang="en-US" sz="2900" dirty="0"/>
                    </a:p>
                  </a:txBody>
                  <a:tcPr marL="145283" marR="145283" marT="72642" marB="72642"/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  <a:p>
                      <a:r>
                        <a:rPr lang="en-US" sz="27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$120,000 - $176,000</a:t>
                      </a:r>
                    </a:p>
                  </a:txBody>
                  <a:tcPr marL="145283" marR="145283" marT="72642" marB="72642"/>
                </a:tc>
                <a:extLst>
                  <a:ext uri="{0D108BD9-81ED-4DB2-BD59-A6C34878D82A}">
                    <a16:rowId xmlns:a16="http://schemas.microsoft.com/office/drawing/2014/main" val="38107891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D45F8E4-F5F1-4244-B597-0A9C1D3787F7}"/>
              </a:ext>
            </a:extLst>
          </p:cNvPr>
          <p:cNvSpPr txBox="1"/>
          <p:nvPr/>
        </p:nvSpPr>
        <p:spPr>
          <a:xfrm>
            <a:off x="7352765" y="5983034"/>
            <a:ext cx="47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Luke Sprecher &amp; Gavin Waibel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255528-BBFF-4AB8-8B9D-78BCA1D6C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07" y="365077"/>
            <a:ext cx="3305175" cy="22034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40092447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E692-952F-98F6-9C8E-B447A6EC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 Outlook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7A0B1-7799-A193-E8F8-F6BD017099F1}"/>
              </a:ext>
            </a:extLst>
          </p:cNvPr>
          <p:cNvSpPr txBox="1"/>
          <p:nvPr/>
        </p:nvSpPr>
        <p:spPr>
          <a:xfrm>
            <a:off x="1477616" y="1373678"/>
            <a:ext cx="9574305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The job outlook for Ethical Hackers is high.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The growth rate for the next ten years: </a:t>
            </a:r>
          </a:p>
        </p:txBody>
      </p:sp>
      <p:pic>
        <p:nvPicPr>
          <p:cNvPr id="9" name="Picture 8" descr="Businessperson on a computer">
            <a:extLst>
              <a:ext uri="{FF2B5EF4-FFF2-40B4-BE49-F238E27FC236}">
                <a16:creationId xmlns:a16="http://schemas.microsoft.com/office/drawing/2014/main" id="{959A7483-E568-4A1F-ABDE-B27ECEE0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68" y="2255527"/>
            <a:ext cx="4522245" cy="285643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black numbers on a black background&#10;&#10;AI-generated content may be incorrect.">
            <a:extLst>
              <a:ext uri="{FF2B5EF4-FFF2-40B4-BE49-F238E27FC236}">
                <a16:creationId xmlns:a16="http://schemas.microsoft.com/office/drawing/2014/main" id="{BF23BCD2-40B9-68A5-A127-FA9E2CD0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1" y="2254526"/>
            <a:ext cx="69151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4996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D75C8D-556E-C868-F2A3-572E13F7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412" y="552542"/>
            <a:ext cx="6660090" cy="965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Connection to SEWD</a:t>
            </a:r>
          </a:p>
        </p:txBody>
      </p:sp>
      <p:pic>
        <p:nvPicPr>
          <p:cNvPr id="5" name="Picture 4" descr="A hacker wearing its usual attire and holding a computer to do spooky hacking things.">
            <a:extLst>
              <a:ext uri="{FF2B5EF4-FFF2-40B4-BE49-F238E27FC236}">
                <a16:creationId xmlns:a16="http://schemas.microsoft.com/office/drawing/2014/main" id="{9DF8916D-86C6-4D60-AB7C-E487C5C67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91" y="2153754"/>
            <a:ext cx="3632789" cy="242488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B90191-9847-4F39-9FDF-71B768D9C229}"/>
              </a:ext>
            </a:extLst>
          </p:cNvPr>
          <p:cNvSpPr txBox="1"/>
          <p:nvPr/>
        </p:nvSpPr>
        <p:spPr>
          <a:xfrm>
            <a:off x="5229454" y="2152740"/>
            <a:ext cx="6660090" cy="2567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b="1"/>
              <a:t>Skills Related to Our Program:</a:t>
            </a:r>
            <a:endParaRPr lang="en-US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/>
              <a:t>Programming is pivotal for hacking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/>
              <a:t>You need to have the ability to rework/reverse engineer software and code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/>
              <a:t>Knowledge on SQL Databases and servers are critical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/>
              <a:t>Advanced computer knowledge is necessary too</a:t>
            </a:r>
          </a:p>
        </p:txBody>
      </p:sp>
    </p:spTree>
    <p:extLst>
      <p:ext uri="{BB962C8B-B14F-4D97-AF65-F5344CB8AC3E}">
        <p14:creationId xmlns:p14="http://schemas.microsoft.com/office/powerpoint/2010/main" val="31697423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D8CAE-2DCC-04EC-2FD9-12DC8342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692" y="2420580"/>
            <a:ext cx="4213756" cy="15756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800"/>
              <a:t>Salary Trend from 2000-2020 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54B1FC5F-6212-431E-3200-6E92EDB9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1515686"/>
            <a:ext cx="6238878" cy="3821908"/>
          </a:xfrm>
          <a:prstGeom prst="rect">
            <a:avLst/>
          </a:prstGeom>
        </p:spPr>
      </p:pic>
      <p:sp>
        <p:nvSpPr>
          <p:cNvPr id="7" name="Moon 6">
            <a:extLst>
              <a:ext uri="{FF2B5EF4-FFF2-40B4-BE49-F238E27FC236}">
                <a16:creationId xmlns:a16="http://schemas.microsoft.com/office/drawing/2014/main" id="{49084BE8-AF03-8E1B-AA02-935FC4603C42}"/>
              </a:ext>
            </a:extLst>
          </p:cNvPr>
          <p:cNvSpPr/>
          <p:nvPr/>
        </p:nvSpPr>
        <p:spPr>
          <a:xfrm rot="2400000">
            <a:off x="877678" y="1303844"/>
            <a:ext cx="344157" cy="717968"/>
          </a:xfrm>
          <a:prstGeom prst="mo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>
            <a:extLst>
              <a:ext uri="{FF2B5EF4-FFF2-40B4-BE49-F238E27FC236}">
                <a16:creationId xmlns:a16="http://schemas.microsoft.com/office/drawing/2014/main" id="{567AC514-D2D0-CDD1-C913-9897E7AFCE04}"/>
              </a:ext>
            </a:extLst>
          </p:cNvPr>
          <p:cNvSpPr/>
          <p:nvPr/>
        </p:nvSpPr>
        <p:spPr>
          <a:xfrm rot="7980000">
            <a:off x="6880884" y="1263739"/>
            <a:ext cx="365723" cy="732345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oon 24">
            <a:extLst>
              <a:ext uri="{FF2B5EF4-FFF2-40B4-BE49-F238E27FC236}">
                <a16:creationId xmlns:a16="http://schemas.microsoft.com/office/drawing/2014/main" id="{3E8ABB93-8A65-6DC9-07B5-2C1C81FD58BC}"/>
              </a:ext>
            </a:extLst>
          </p:cNvPr>
          <p:cNvSpPr/>
          <p:nvPr/>
        </p:nvSpPr>
        <p:spPr>
          <a:xfrm rot="13200000">
            <a:off x="6924104" y="4808629"/>
            <a:ext cx="387289" cy="746722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oon 26">
            <a:extLst>
              <a:ext uri="{FF2B5EF4-FFF2-40B4-BE49-F238E27FC236}">
                <a16:creationId xmlns:a16="http://schemas.microsoft.com/office/drawing/2014/main" id="{CB792611-F54A-EA61-39B5-1928FF1E7F2D}"/>
              </a:ext>
            </a:extLst>
          </p:cNvPr>
          <p:cNvSpPr/>
          <p:nvPr/>
        </p:nvSpPr>
        <p:spPr>
          <a:xfrm rot="18960000">
            <a:off x="887871" y="4842315"/>
            <a:ext cx="383695" cy="735939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3840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390A7-C675-8B56-43D5-5E9E15D2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08" r="44722"/>
          <a:stretch>
            <a:fillRect/>
          </a:stretch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7D177F-5F63-F372-6944-E94F10D12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63" y="310322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Sources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6279ADC-83F2-5197-7F1B-E5E4C8E81D53}"/>
              </a:ext>
            </a:extLst>
          </p:cNvPr>
          <p:cNvSpPr txBox="1"/>
          <p:nvPr/>
        </p:nvSpPr>
        <p:spPr>
          <a:xfrm>
            <a:off x="411555" y="1231347"/>
            <a:ext cx="5260680" cy="4924287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b="1"/>
              <a:t>Bureau of Labor Statistics (BLS):</a:t>
            </a:r>
            <a:endParaRPr lang="en-US"/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>
                <a:solidFill>
                  <a:schemeClr val="accent1">
                    <a:lumMod val="76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https://www.bls.gov/careeroutlook/2018/interview/cybersecurity-consultant.htm</a:t>
            </a:r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 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600" b="1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b="1"/>
              <a:t>Indeed.com: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>
                <a:solidFill>
                  <a:schemeClr val="accent1">
                    <a:lumMod val="76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https://www.indeed.com/career-advice/finding-a-job/how-to-become-ethical-hacker</a:t>
            </a:r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  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600"/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b="1"/>
              <a:t>Career One Stop: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>
                <a:solidFill>
                  <a:schemeClr val="accent1">
                    <a:lumMod val="76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https://www.careeronestop.org/Toolkit/Training/find-certifications.aspx</a:t>
            </a:r>
            <a:endParaRPr lang="en-US">
              <a:solidFill>
                <a:schemeClr val="accent1">
                  <a:lumMod val="76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713644655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22B822E463C641A764C709DACA1446" ma:contentTypeVersion="4" ma:contentTypeDescription="Create a new document." ma:contentTypeScope="" ma:versionID="f41995aae4b955f320d4bb03eff82e10">
  <xsd:schema xmlns:xsd="http://www.w3.org/2001/XMLSchema" xmlns:xs="http://www.w3.org/2001/XMLSchema" xmlns:p="http://schemas.microsoft.com/office/2006/metadata/properties" xmlns:ns3="363b1c59-860c-4a49-bfb0-c87eb14b552e" targetNamespace="http://schemas.microsoft.com/office/2006/metadata/properties" ma:root="true" ma:fieldsID="18fb9a7c0f1ad279924ba13ff8da2c79" ns3:_="">
    <xsd:import namespace="363b1c59-860c-4a49-bfb0-c87eb14b552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b1c59-860c-4a49-bfb0-c87eb14b552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5D8723-33C9-4870-968B-2511428E03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1F7863-83CE-4AF5-B7E2-BD4941415213}">
  <ds:schemaRefs>
    <ds:schemaRef ds:uri="363b1c59-860c-4a49-bfb0-c87eb14b55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A8F6BAD-C8D4-4B63-A952-F831780FAB3B}">
  <ds:schemaRefs>
    <ds:schemaRef ds:uri="363b1c59-860c-4a49-bfb0-c87eb14b55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1436</TotalTime>
  <Words>249</Words>
  <Application>Microsoft Office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Parallax</vt:lpstr>
      <vt:lpstr>A Guide to Ethical Hackers</vt:lpstr>
      <vt:lpstr>Tasks/Responsibilities of an Ethical Hacker:</vt:lpstr>
      <vt:lpstr>Required Education and Skills</vt:lpstr>
      <vt:lpstr>Salary</vt:lpstr>
      <vt:lpstr>Job Outlook</vt:lpstr>
      <vt:lpstr>Connection to SEWD</vt:lpstr>
      <vt:lpstr>Salary Trend from 2000-2020 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Sprecher, Luke</dc:creator>
  <cp:lastModifiedBy>Sprecher, Luke</cp:lastModifiedBy>
  <cp:revision>22</cp:revision>
  <dcterms:created xsi:type="dcterms:W3CDTF">2025-11-04T13:43:19Z</dcterms:created>
  <dcterms:modified xsi:type="dcterms:W3CDTF">2025-11-05T13:40:12Z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0x010100FD22B822E463C641A764C709DACA1446</vt:lpwstr>
  </property>
</Properties>
</file>